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63" r:id="rId4"/>
    <p:sldId id="257" r:id="rId5"/>
    <p:sldId id="258" r:id="rId6"/>
    <p:sldId id="260" r:id="rId8"/>
    <p:sldId id="262" r:id="rId9"/>
    <p:sldId id="265" r:id="rId10"/>
    <p:sldId id="266" r:id="rId11"/>
    <p:sldId id="267" r:id="rId12"/>
    <p:sldId id="268" r:id="rId13"/>
    <p:sldId id="274" r:id="rId14"/>
    <p:sldId id="270" r:id="rId15"/>
    <p:sldId id="264" r:id="rId16"/>
    <p:sldId id="277" r:id="rId17"/>
    <p:sldId id="278" r:id="rId18"/>
    <p:sldId id="279" r:id="rId19"/>
    <p:sldId id="280" r:id="rId20"/>
    <p:sldId id="281" r:id="rId21"/>
    <p:sldId id="284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107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3" Type="http://schemas.openxmlformats.org/officeDocument/2006/relationships/tags" Target="../tags/tag19.xml"/><Relationship Id="rId2" Type="http://schemas.openxmlformats.org/officeDocument/2006/relationships/image" Target="../media/image17.png"/><Relationship Id="rId1" Type="http://schemas.openxmlformats.org/officeDocument/2006/relationships/tags" Target="../tags/tag18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image" Target="../media/image19.png"/><Relationship Id="rId17" Type="http://schemas.openxmlformats.org/officeDocument/2006/relationships/notesSlide" Target="../notesSlides/notesSlide8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32.xml"/><Relationship Id="rId14" Type="http://schemas.openxmlformats.org/officeDocument/2006/relationships/tags" Target="../tags/tag31.xml"/><Relationship Id="rId13" Type="http://schemas.openxmlformats.org/officeDocument/2006/relationships/tags" Target="../tags/tag30.xml"/><Relationship Id="rId12" Type="http://schemas.openxmlformats.org/officeDocument/2006/relationships/tags" Target="../tags/tag29.xml"/><Relationship Id="rId11" Type="http://schemas.openxmlformats.org/officeDocument/2006/relationships/tags" Target="../tags/tag28.xml"/><Relationship Id="rId10" Type="http://schemas.openxmlformats.org/officeDocument/2006/relationships/image" Target="../media/image20.png"/><Relationship Id="rId1" Type="http://schemas.openxmlformats.org/officeDocument/2006/relationships/tags" Target="../tags/tag20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png"/><Relationship Id="rId8" Type="http://schemas.openxmlformats.org/officeDocument/2006/relationships/tags" Target="../tags/tag38.xml"/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image" Target="../media/image22.png"/><Relationship Id="rId3" Type="http://schemas.openxmlformats.org/officeDocument/2006/relationships/tags" Target="../tags/tag34.xml"/><Relationship Id="rId21" Type="http://schemas.openxmlformats.org/officeDocument/2006/relationships/notesSlide" Target="../notesSlides/notesSlide9.xml"/><Relationship Id="rId20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9" Type="http://schemas.openxmlformats.org/officeDocument/2006/relationships/tags" Target="../tags/tag47.xml"/><Relationship Id="rId18" Type="http://schemas.openxmlformats.org/officeDocument/2006/relationships/tags" Target="../tags/tag46.xml"/><Relationship Id="rId17" Type="http://schemas.openxmlformats.org/officeDocument/2006/relationships/tags" Target="../tags/tag45.xml"/><Relationship Id="rId16" Type="http://schemas.openxmlformats.org/officeDocument/2006/relationships/tags" Target="../tags/tag44.xml"/><Relationship Id="rId15" Type="http://schemas.openxmlformats.org/officeDocument/2006/relationships/tags" Target="../tags/tag43.xml"/><Relationship Id="rId14" Type="http://schemas.openxmlformats.org/officeDocument/2006/relationships/tags" Target="../tags/tag42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image" Target="../media/image24.png"/><Relationship Id="rId10" Type="http://schemas.openxmlformats.org/officeDocument/2006/relationships/tags" Target="../tags/tag39.xml"/><Relationship Id="rId1" Type="http://schemas.openxmlformats.org/officeDocument/2006/relationships/tags" Target="../tags/tag3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image" Target="../media/image26.png"/><Relationship Id="rId3" Type="http://schemas.openxmlformats.org/officeDocument/2006/relationships/tags" Target="../tags/tag49.xml"/><Relationship Id="rId25" Type="http://schemas.openxmlformats.org/officeDocument/2006/relationships/notesSlide" Target="../notesSlides/notesSlide10.xml"/><Relationship Id="rId24" Type="http://schemas.openxmlformats.org/officeDocument/2006/relationships/slideLayout" Target="../slideLayouts/slideLayout2.xml"/><Relationship Id="rId23" Type="http://schemas.openxmlformats.org/officeDocument/2006/relationships/hyperlink" Target="https://starrailstation.com/" TargetMode="External"/><Relationship Id="rId22" Type="http://schemas.openxmlformats.org/officeDocument/2006/relationships/tags" Target="../tags/tag67.xml"/><Relationship Id="rId21" Type="http://schemas.openxmlformats.org/officeDocument/2006/relationships/tags" Target="../tags/tag66.xml"/><Relationship Id="rId20" Type="http://schemas.openxmlformats.org/officeDocument/2006/relationships/tags" Target="../tags/tag65.xml"/><Relationship Id="rId2" Type="http://schemas.openxmlformats.org/officeDocument/2006/relationships/image" Target="../media/image25.png"/><Relationship Id="rId19" Type="http://schemas.openxmlformats.org/officeDocument/2006/relationships/tags" Target="../tags/tag64.xml"/><Relationship Id="rId18" Type="http://schemas.openxmlformats.org/officeDocument/2006/relationships/tags" Target="../tags/tag63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tags" Target="../tags/tag48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image" Target="../media/image29.png"/><Relationship Id="rId5" Type="http://schemas.openxmlformats.org/officeDocument/2006/relationships/tags" Target="../tags/tag70.xml"/><Relationship Id="rId4" Type="http://schemas.openxmlformats.org/officeDocument/2006/relationships/image" Target="../media/image28.png"/><Relationship Id="rId3" Type="http://schemas.openxmlformats.org/officeDocument/2006/relationships/tags" Target="../tags/tag69.xml"/><Relationship Id="rId2" Type="http://schemas.openxmlformats.org/officeDocument/2006/relationships/image" Target="../media/image27.png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30.png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tags" Target="../tags/tag68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34.png"/><Relationship Id="rId8" Type="http://schemas.openxmlformats.org/officeDocument/2006/relationships/tags" Target="../tags/tag80.xml"/><Relationship Id="rId7" Type="http://schemas.openxmlformats.org/officeDocument/2006/relationships/image" Target="../media/image33.png"/><Relationship Id="rId6" Type="http://schemas.openxmlformats.org/officeDocument/2006/relationships/tags" Target="../tags/tag79.xml"/><Relationship Id="rId5" Type="http://schemas.openxmlformats.org/officeDocument/2006/relationships/image" Target="../media/image32.png"/><Relationship Id="rId4" Type="http://schemas.openxmlformats.org/officeDocument/2006/relationships/tags" Target="../tags/tag78.xml"/><Relationship Id="rId3" Type="http://schemas.openxmlformats.org/officeDocument/2006/relationships/image" Target="../media/image31.png"/><Relationship Id="rId2" Type="http://schemas.openxmlformats.org/officeDocument/2006/relationships/tags" Target="../tags/tag77.xml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87.xml"/><Relationship Id="rId17" Type="http://schemas.openxmlformats.org/officeDocument/2006/relationships/tags" Target="../tags/tag86.xml"/><Relationship Id="rId16" Type="http://schemas.openxmlformats.org/officeDocument/2006/relationships/tags" Target="../tags/tag85.xml"/><Relationship Id="rId15" Type="http://schemas.openxmlformats.org/officeDocument/2006/relationships/tags" Target="../tags/tag84.xml"/><Relationship Id="rId14" Type="http://schemas.openxmlformats.org/officeDocument/2006/relationships/tags" Target="../tags/tag83.xml"/><Relationship Id="rId13" Type="http://schemas.openxmlformats.org/officeDocument/2006/relationships/image" Target="../media/image36.png"/><Relationship Id="rId12" Type="http://schemas.openxmlformats.org/officeDocument/2006/relationships/tags" Target="../tags/tag82.xml"/><Relationship Id="rId11" Type="http://schemas.openxmlformats.org/officeDocument/2006/relationships/image" Target="../media/image35.png"/><Relationship Id="rId10" Type="http://schemas.openxmlformats.org/officeDocument/2006/relationships/tags" Target="../tags/tag81.xml"/><Relationship Id="rId1" Type="http://schemas.openxmlformats.org/officeDocument/2006/relationships/tags" Target="../tags/tag76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image" Target="../media/image38.png"/><Relationship Id="rId3" Type="http://schemas.openxmlformats.org/officeDocument/2006/relationships/tags" Target="../tags/tag89.xml"/><Relationship Id="rId2" Type="http://schemas.openxmlformats.org/officeDocument/2006/relationships/image" Target="../media/image37.png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1" Type="http://schemas.openxmlformats.org/officeDocument/2006/relationships/tags" Target="../tags/tag10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45.png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tags" Target="../tags/tag10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6.xml"/><Relationship Id="rId1" Type="http://schemas.openxmlformats.org/officeDocument/2006/relationships/image" Target="../media/image46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4.xml"/><Relationship Id="rId5" Type="http://schemas.openxmlformats.org/officeDocument/2006/relationships/image" Target="../media/image3.jpe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2.jpe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image" Target="../media/image12.png"/><Relationship Id="rId3" Type="http://schemas.openxmlformats.org/officeDocument/2006/relationships/tags" Target="../tags/tag9.xml"/><Relationship Id="rId2" Type="http://schemas.openxmlformats.org/officeDocument/2006/relationships/image" Target="../media/image11.png"/><Relationship Id="rId10" Type="http://schemas.openxmlformats.org/officeDocument/2006/relationships/notesSlide" Target="../notesSlides/notesSlide5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6.png"/><Relationship Id="rId7" Type="http://schemas.openxmlformats.org/officeDocument/2006/relationships/tags" Target="../tags/tag17.xml"/><Relationship Id="rId6" Type="http://schemas.openxmlformats.org/officeDocument/2006/relationships/image" Target="../media/image15.png"/><Relationship Id="rId5" Type="http://schemas.openxmlformats.org/officeDocument/2006/relationships/tags" Target="../tags/tag16.xml"/><Relationship Id="rId4" Type="http://schemas.openxmlformats.org/officeDocument/2006/relationships/image" Target="../media/image14.png"/><Relationship Id="rId3" Type="http://schemas.openxmlformats.org/officeDocument/2006/relationships/tags" Target="../tags/tag15.xml"/><Relationship Id="rId2" Type="http://schemas.openxmlformats.org/officeDocument/2006/relationships/image" Target="../media/image13.png"/><Relationship Id="rId10" Type="http://schemas.openxmlformats.org/officeDocument/2006/relationships/notesSlide" Target="../notesSlides/notesSlide6.xml"/><Relationship Id="rId1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alphaModFix amt="45000"/>
          </a:blip>
          <a:srcRect/>
          <a:stretch>
            <a:fillRect/>
          </a:stretch>
        </p:blipFill>
        <p:spPr>
          <a:xfrm>
            <a:off x="0" y="0"/>
            <a:ext cx="12192000" cy="68567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47650" y="108585"/>
            <a:ext cx="9530715" cy="16979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000" b="1">
                <a:ln w="13462">
                  <a:solidFill>
                    <a:sysClr val="windowText" lastClr="000000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ONOR Sans Design ExtraBold" panose="02000600000000000000" charset="-122"/>
                <a:ea typeface="HONOR Sans Design ExtraBold" panose="02000600000000000000" charset="-122"/>
              </a:rPr>
              <a:t>RDBMS Designed for Beginners about</a:t>
            </a:r>
            <a:endParaRPr lang="en-US" altLang="zh-CN" sz="4000" b="1">
              <a:ln w="13462">
                <a:solidFill>
                  <a:sysClr val="windowText" lastClr="000000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HONOR Sans Design ExtraBold" panose="02000600000000000000" charset="-122"/>
              <a:ea typeface="HONOR Sans Design ExtraBold" panose="02000600000000000000" charset="-122"/>
            </a:endParaRPr>
          </a:p>
          <a:p>
            <a:r>
              <a:rPr lang="en-US" altLang="zh-CN" sz="4000" b="1">
                <a:ln w="13462">
                  <a:solidFill>
                    <a:sysClr val="windowText" lastClr="000000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ONOR Sans Design ExtraBold" panose="02000600000000000000" charset="-122"/>
                <a:ea typeface="HONOR Sans Design ExtraBold" panose="02000600000000000000" charset="-122"/>
              </a:rPr>
              <a:t>Hongkai: Star Rail</a:t>
            </a:r>
            <a:endParaRPr lang="en-US" altLang="zh-CN" sz="4000" b="1">
              <a:ln w="13462">
                <a:solidFill>
                  <a:sysClr val="windowText" lastClr="000000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HONOR Sans Design ExtraBold" panose="02000600000000000000" charset="-122"/>
              <a:ea typeface="HONOR Sans Design ExtraBold" panose="02000600000000000000" charset="-122"/>
            </a:endParaRPr>
          </a:p>
          <a:p>
            <a:r>
              <a:rPr lang="en-US" altLang="zh-CN" sz="2400" b="1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ONOR Sans Design ExtraBold" panose="02000600000000000000" charset="-122"/>
                <a:ea typeface="HONOR Sans Design ExtraBold" panose="02000600000000000000" charset="-122"/>
              </a:rPr>
              <a:t>by Group 7</a:t>
            </a:r>
            <a:endParaRPr lang="en-US" altLang="zh-CN" sz="2400" b="1">
              <a:ln w="9525">
                <a:solidFill>
                  <a:sysClr val="windowText" lastClr="000000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ONOR Sans Design ExtraBold" panose="02000600000000000000" charset="-122"/>
              <a:ea typeface="HONOR Sans Design ExtraBold" panose="020006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Logical Design: Light Cone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2640" y="1243965"/>
            <a:ext cx="2475230" cy="51714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762375" y="1243965"/>
            <a:ext cx="2395220" cy="5170805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2461895" y="4518025"/>
            <a:ext cx="594995" cy="5715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848995" y="4702175"/>
            <a:ext cx="373380" cy="381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1222375" y="5108575"/>
            <a:ext cx="1492250" cy="635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416550" y="3787775"/>
            <a:ext cx="442595" cy="381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3803650" y="3978275"/>
            <a:ext cx="728980" cy="5715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4267200" y="4365625"/>
            <a:ext cx="1611630" cy="635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3803650" y="4557395"/>
            <a:ext cx="1732280" cy="508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4476750" y="5290185"/>
            <a:ext cx="1478280" cy="889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3803650" y="5495925"/>
            <a:ext cx="1236980" cy="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6433185" y="1325880"/>
            <a:ext cx="5040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/>
              <a:t>Problem</a:t>
            </a:r>
            <a:r>
              <a:rPr lang="en-US" altLang="zh-CN" sz="2000"/>
              <a:t>:</a:t>
            </a:r>
            <a:endParaRPr lang="en-US" altLang="zh-CN" sz="2000"/>
          </a:p>
          <a:p>
            <a:r>
              <a:rPr lang="en-US" altLang="zh-CN" sz="2000"/>
              <a:t>The number of effects of one light cone varies.</a:t>
            </a:r>
            <a:endParaRPr lang="en-US" altLang="zh-CN" sz="2000"/>
          </a:p>
        </p:txBody>
      </p:sp>
      <p:sp>
        <p:nvSpPr>
          <p:cNvPr id="16" name="文本框 15"/>
          <p:cNvSpPr txBox="1"/>
          <p:nvPr/>
        </p:nvSpPr>
        <p:spPr>
          <a:xfrm>
            <a:off x="6433185" y="3586480"/>
            <a:ext cx="543369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rgbClr val="FF0000"/>
                </a:solidFill>
              </a:rPr>
              <a:t>Main idea of re-organizing</a:t>
            </a:r>
            <a:r>
              <a:rPr lang="en-US" altLang="zh-CN" sz="2000">
                <a:solidFill>
                  <a:srgbClr val="FF0000"/>
                </a:solidFill>
              </a:rPr>
              <a:t>:</a:t>
            </a:r>
            <a:endParaRPr lang="en-US" altLang="zh-CN" sz="2000">
              <a:solidFill>
                <a:srgbClr val="FF0000"/>
              </a:solidFill>
            </a:endParaRPr>
          </a:p>
          <a:p>
            <a:r>
              <a:rPr lang="en-US" altLang="zh-CN" sz="2000"/>
              <a:t>Break them down!</a:t>
            </a:r>
            <a:endParaRPr lang="en-US" altLang="zh-CN" sz="2000"/>
          </a:p>
          <a:p>
            <a:r>
              <a:rPr lang="en-US" altLang="zh-CN" sz="2000"/>
              <a:t>First split each of the effect</a:t>
            </a:r>
            <a:endParaRPr lang="en-US" altLang="zh-CN" sz="2000"/>
          </a:p>
          <a:p>
            <a:r>
              <a:rPr lang="en-US" altLang="zh-CN" sz="2000"/>
              <a:t>Then split the </a:t>
            </a:r>
            <a:r>
              <a:rPr lang="en-US" altLang="zh-CN" sz="2000" b="1"/>
              <a:t>direction</a:t>
            </a:r>
            <a:r>
              <a:rPr lang="en-US" altLang="zh-CN" sz="2000"/>
              <a:t> and </a:t>
            </a:r>
            <a:r>
              <a:rPr lang="en-US" altLang="zh-CN" sz="2000" b="1"/>
              <a:t>number</a:t>
            </a:r>
            <a:r>
              <a:rPr lang="en-US" altLang="zh-CN" sz="2000"/>
              <a:t> of one effect</a:t>
            </a:r>
            <a:endParaRPr lang="en-US" altLang="zh-CN" sz="2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Logical Design: Light Cone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98905" y="4705985"/>
            <a:ext cx="9393555" cy="2059305"/>
          </a:xfrm>
          <a:prstGeom prst="rect">
            <a:avLst/>
          </a:prstGeom>
        </p:spPr>
      </p:pic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476250" y="1162685"/>
            <a:ext cx="5040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Unlike the characters, light cones </a:t>
            </a:r>
            <a:r>
              <a:rPr lang="en-US" altLang="zh-CN" sz="2000" b="1"/>
              <a:t>cannot be uniquely determined</a:t>
            </a:r>
            <a:r>
              <a:rPr lang="en-US" altLang="zh-CN" sz="2000"/>
              <a:t> by Lc_ID only.</a:t>
            </a:r>
            <a:endParaRPr lang="en-US" altLang="zh-CN" sz="2000"/>
          </a:p>
        </p:txBody>
      </p:sp>
      <p:sp>
        <p:nvSpPr>
          <p:cNvPr id="4" name="右箭头 3"/>
          <p:cNvSpPr/>
          <p:nvPr/>
        </p:nvSpPr>
        <p:spPr>
          <a:xfrm>
            <a:off x="5516880" y="1277620"/>
            <a:ext cx="584835" cy="4762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6559550" y="1162685"/>
            <a:ext cx="47269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Add effect_ID combined with Lc_ID to form the primary key</a:t>
            </a:r>
            <a:endParaRPr lang="en-US" altLang="zh-CN" sz="2000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1459865" y="3597910"/>
            <a:ext cx="2823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‘lightcone_skills.csv’</a:t>
            </a:r>
            <a:endParaRPr lang="en-US" altLang="zh-CN" sz="2400" b="1"/>
          </a:p>
        </p:txBody>
      </p:sp>
      <p:cxnSp>
        <p:nvCxnSpPr>
          <p:cNvPr id="9" name="直接箭头连接符 8"/>
          <p:cNvCxnSpPr/>
          <p:nvPr>
            <p:custDataLst>
              <p:tags r:id="rId6"/>
            </p:custDataLst>
          </p:nvPr>
        </p:nvCxnSpPr>
        <p:spPr>
          <a:xfrm flipV="1">
            <a:off x="4544695" y="2583815"/>
            <a:ext cx="480060" cy="3124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>
            <p:custDataLst>
              <p:tags r:id="rId7"/>
            </p:custDataLst>
          </p:nvPr>
        </p:nvCxnSpPr>
        <p:spPr>
          <a:xfrm flipH="1" flipV="1">
            <a:off x="5704840" y="2583815"/>
            <a:ext cx="387985" cy="3124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8"/>
            </p:custDataLst>
          </p:nvPr>
        </p:nvSpPr>
        <p:spPr>
          <a:xfrm>
            <a:off x="4715510" y="2185035"/>
            <a:ext cx="15309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 u="sng"/>
              <a:t>primary key</a:t>
            </a:r>
            <a:endParaRPr lang="en-US" altLang="zh-CN" sz="2000" b="1" u="sng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333240" y="2900045"/>
            <a:ext cx="7502525" cy="1531620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11"/>
            </p:custDataLst>
          </p:nvPr>
        </p:nvSpPr>
        <p:spPr>
          <a:xfrm>
            <a:off x="6977380" y="2290445"/>
            <a:ext cx="1495425" cy="2933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direction of effect</a:t>
            </a:r>
            <a:endParaRPr lang="en-US" altLang="zh-CN" sz="1400"/>
          </a:p>
        </p:txBody>
      </p:sp>
      <p:cxnSp>
        <p:nvCxnSpPr>
          <p:cNvPr id="14" name="直接箭头连接符 13"/>
          <p:cNvCxnSpPr>
            <a:endCxn id="13" idx="2"/>
          </p:cNvCxnSpPr>
          <p:nvPr>
            <p:custDataLst>
              <p:tags r:id="rId12"/>
            </p:custDataLst>
          </p:nvPr>
        </p:nvCxnSpPr>
        <p:spPr>
          <a:xfrm flipV="1">
            <a:off x="7708900" y="2583815"/>
            <a:ext cx="16510" cy="3162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>
            <p:custDataLst>
              <p:tags r:id="rId13"/>
            </p:custDataLst>
          </p:nvPr>
        </p:nvSpPr>
        <p:spPr>
          <a:xfrm>
            <a:off x="9092565" y="2290445"/>
            <a:ext cx="1495425" cy="2933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numbers of effect</a:t>
            </a:r>
            <a:endParaRPr lang="en-US" altLang="zh-CN" sz="1400"/>
          </a:p>
        </p:txBody>
      </p:sp>
      <p:sp>
        <p:nvSpPr>
          <p:cNvPr id="18" name="矩形 17"/>
          <p:cNvSpPr/>
          <p:nvPr>
            <p:custDataLst>
              <p:tags r:id="rId14"/>
            </p:custDataLst>
          </p:nvPr>
        </p:nvSpPr>
        <p:spPr>
          <a:xfrm>
            <a:off x="8526780" y="2896870"/>
            <a:ext cx="2178050" cy="137160"/>
          </a:xfrm>
          <a:prstGeom prst="rect">
            <a:avLst/>
          </a:prstGeom>
          <a:solidFill>
            <a:schemeClr val="bg1">
              <a:alpha val="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9" name="直接箭头连接符 18"/>
          <p:cNvCxnSpPr/>
          <p:nvPr>
            <p:custDataLst>
              <p:tags r:id="rId15"/>
            </p:custDataLst>
          </p:nvPr>
        </p:nvCxnSpPr>
        <p:spPr>
          <a:xfrm flipV="1">
            <a:off x="9831705" y="2583815"/>
            <a:ext cx="16510" cy="3162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Logical Design: Relics &amp; Ornaments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1054735"/>
            <a:ext cx="5909310" cy="22606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922010" y="1054735"/>
            <a:ext cx="6269990" cy="2260600"/>
          </a:xfrm>
          <a:prstGeom prst="rect">
            <a:avLst/>
          </a:prstGeom>
        </p:spPr>
      </p:pic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70510" y="3431540"/>
            <a:ext cx="63106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Also apply the idea ‘</a:t>
            </a:r>
            <a:r>
              <a:rPr lang="en-US" altLang="zh-CN" sz="2000" b="1">
                <a:solidFill>
                  <a:srgbClr val="FF0000"/>
                </a:solidFill>
              </a:rPr>
              <a:t>break down</a:t>
            </a:r>
            <a:r>
              <a:rPr lang="en-US" altLang="zh-CN" sz="2000"/>
              <a:t>’ used in light cone relation</a:t>
            </a:r>
            <a:endParaRPr lang="en-US" altLang="zh-CN" sz="2000"/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2396490" y="2311400"/>
            <a:ext cx="278765" cy="358140"/>
          </a:xfrm>
          <a:prstGeom prst="rect">
            <a:avLst/>
          </a:prstGeom>
          <a:solidFill>
            <a:schemeClr val="bg1">
              <a:alpha val="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8391525" y="2486025"/>
            <a:ext cx="265430" cy="184150"/>
          </a:xfrm>
          <a:prstGeom prst="rect">
            <a:avLst/>
          </a:prstGeom>
          <a:solidFill>
            <a:schemeClr val="bg1">
              <a:alpha val="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588010" y="4260850"/>
            <a:ext cx="3896360" cy="9112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5922010" y="4260850"/>
            <a:ext cx="6169660" cy="908685"/>
          </a:xfrm>
          <a:prstGeom prst="rect">
            <a:avLst/>
          </a:prstGeom>
        </p:spPr>
      </p:pic>
      <p:cxnSp>
        <p:nvCxnSpPr>
          <p:cNvPr id="10" name="直接箭头连接符 9"/>
          <p:cNvCxnSpPr/>
          <p:nvPr>
            <p:custDataLst>
              <p:tags r:id="rId12"/>
            </p:custDataLst>
          </p:nvPr>
        </p:nvCxnSpPr>
        <p:spPr>
          <a:xfrm flipV="1">
            <a:off x="3013710" y="4112260"/>
            <a:ext cx="181610" cy="1733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3"/>
            </p:custDataLst>
          </p:nvPr>
        </p:nvSpPr>
        <p:spPr>
          <a:xfrm>
            <a:off x="3195320" y="3827780"/>
            <a:ext cx="1530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u="sng"/>
              <a:t>primary key</a:t>
            </a:r>
            <a:endParaRPr lang="en-US" altLang="zh-CN" b="1" u="sng"/>
          </a:p>
        </p:txBody>
      </p:sp>
      <p:cxnSp>
        <p:nvCxnSpPr>
          <p:cNvPr id="12" name="直接箭头连接符 11"/>
          <p:cNvCxnSpPr/>
          <p:nvPr>
            <p:custDataLst>
              <p:tags r:id="rId14"/>
            </p:custDataLst>
          </p:nvPr>
        </p:nvCxnSpPr>
        <p:spPr>
          <a:xfrm flipV="1">
            <a:off x="8404225" y="4114800"/>
            <a:ext cx="181610" cy="1733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>
            <p:custDataLst>
              <p:tags r:id="rId15"/>
            </p:custDataLst>
          </p:nvPr>
        </p:nvSpPr>
        <p:spPr>
          <a:xfrm>
            <a:off x="8585835" y="3830320"/>
            <a:ext cx="1530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u="sng"/>
              <a:t>primary key</a:t>
            </a:r>
            <a:endParaRPr lang="en-US" altLang="zh-CN" b="1" u="sng"/>
          </a:p>
        </p:txBody>
      </p:sp>
      <p:sp>
        <p:nvSpPr>
          <p:cNvPr id="18" name="矩形 17"/>
          <p:cNvSpPr/>
          <p:nvPr>
            <p:custDataLst>
              <p:tags r:id="rId16"/>
            </p:custDataLst>
          </p:nvPr>
        </p:nvSpPr>
        <p:spPr>
          <a:xfrm>
            <a:off x="8731250" y="4260850"/>
            <a:ext cx="3407410" cy="1007745"/>
          </a:xfrm>
          <a:prstGeom prst="rect">
            <a:avLst/>
          </a:prstGeom>
          <a:solidFill>
            <a:schemeClr val="bg1">
              <a:alpha val="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>
            <p:custDataLst>
              <p:tags r:id="rId17"/>
            </p:custDataLst>
          </p:nvPr>
        </p:nvCxnSpPr>
        <p:spPr>
          <a:xfrm>
            <a:off x="9932035" y="5330825"/>
            <a:ext cx="1905" cy="2730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>
            <p:custDataLst>
              <p:tags r:id="rId18"/>
            </p:custDataLst>
          </p:nvPr>
        </p:nvSpPr>
        <p:spPr>
          <a:xfrm>
            <a:off x="5828030" y="5666105"/>
            <a:ext cx="63106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Different from light cone, effects here are made into </a:t>
            </a:r>
            <a:r>
              <a:rPr lang="en-US" altLang="zh-CN" sz="2000" b="1">
                <a:solidFill>
                  <a:srgbClr val="FF0000"/>
                </a:solidFill>
              </a:rPr>
              <a:t>more columns</a:t>
            </a:r>
            <a:r>
              <a:rPr lang="en-US" altLang="zh-CN" sz="2000"/>
              <a:t> insdead of adding more attributes as P.K., which satisfies the design so far.</a:t>
            </a:r>
            <a:endParaRPr lang="en-US" altLang="zh-CN" sz="2000"/>
          </a:p>
        </p:txBody>
      </p:sp>
      <p:sp>
        <p:nvSpPr>
          <p:cNvPr id="19" name="文本框 18"/>
          <p:cNvSpPr txBox="1"/>
          <p:nvPr>
            <p:custDataLst>
              <p:tags r:id="rId19"/>
            </p:custDataLst>
          </p:nvPr>
        </p:nvSpPr>
        <p:spPr>
          <a:xfrm>
            <a:off x="270510" y="5501640"/>
            <a:ext cx="4040505" cy="925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/>
              <a:t>Conforms to BCNF:</a:t>
            </a:r>
            <a:endParaRPr lang="en-US" altLang="zh-CN" b="1"/>
          </a:p>
          <a:p>
            <a:r>
              <a:rPr lang="en-US" altLang="zh-CN"/>
              <a:t>All other attributes can be </a:t>
            </a:r>
            <a:r>
              <a:rPr lang="en-US" altLang="zh-CN" b="1"/>
              <a:t>uniquely determined</a:t>
            </a:r>
            <a:r>
              <a:rPr lang="en-US" altLang="zh-CN"/>
              <a:t> by CR_ID or PO_ID</a:t>
            </a:r>
            <a:endParaRPr lang="en-US" altLang="zh-C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Data Sources</a:t>
            </a:r>
            <a:endParaRPr lang="en-US" altLang="zh-CN"/>
          </a:p>
        </p:txBody>
      </p:sp>
      <p:grpSp>
        <p:nvGrpSpPr>
          <p:cNvPr id="26" name="组合 25"/>
          <p:cNvGrpSpPr/>
          <p:nvPr/>
        </p:nvGrpSpPr>
        <p:grpSpPr>
          <a:xfrm>
            <a:off x="607416" y="2784980"/>
            <a:ext cx="8784622" cy="3010161"/>
            <a:chOff x="426895" y="2335400"/>
            <a:chExt cx="8784622" cy="3010161"/>
          </a:xfrm>
        </p:grpSpPr>
        <p:pic>
          <p:nvPicPr>
            <p:cNvPr id="5" name="图片 4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7808" y="2335400"/>
              <a:ext cx="4023709" cy="3010161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339" r="45935"/>
            <a:stretch>
              <a:fillRect/>
            </a:stretch>
          </p:blipFill>
          <p:spPr>
            <a:xfrm>
              <a:off x="426895" y="2335400"/>
              <a:ext cx="4760913" cy="3010161"/>
            </a:xfrm>
            <a:prstGeom prst="rect">
              <a:avLst/>
            </a:prstGeom>
          </p:spPr>
        </p:pic>
        <p:sp>
          <p:nvSpPr>
            <p:cNvPr id="8" name="矩形 7"/>
            <p:cNvSpPr/>
            <p:nvPr>
              <p:custDataLst>
                <p:tags r:id="rId5"/>
              </p:custDataLst>
            </p:nvPr>
          </p:nvSpPr>
          <p:spPr>
            <a:xfrm>
              <a:off x="8797835" y="4043368"/>
              <a:ext cx="394089" cy="128259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>
              <p:custDataLst>
                <p:tags r:id="rId6"/>
              </p:custDataLst>
            </p:nvPr>
          </p:nvSpPr>
          <p:spPr>
            <a:xfrm>
              <a:off x="1462393" y="2556381"/>
              <a:ext cx="460465" cy="28193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>
              <p:custDataLst>
                <p:tags r:id="rId7"/>
              </p:custDataLst>
            </p:nvPr>
          </p:nvSpPr>
          <p:spPr>
            <a:xfrm>
              <a:off x="1333941" y="3368456"/>
              <a:ext cx="460465" cy="1752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>
              <p:custDataLst>
                <p:tags r:id="rId8"/>
              </p:custDataLst>
            </p:nvPr>
          </p:nvSpPr>
          <p:spPr>
            <a:xfrm>
              <a:off x="848439" y="4043369"/>
              <a:ext cx="1849041" cy="2514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>
              <p:custDataLst>
                <p:tags r:id="rId9"/>
              </p:custDataLst>
            </p:nvPr>
          </p:nvSpPr>
          <p:spPr>
            <a:xfrm>
              <a:off x="700044" y="4576773"/>
              <a:ext cx="464056" cy="16872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>
              <p:custDataLst>
                <p:tags r:id="rId10"/>
              </p:custDataLst>
            </p:nvPr>
          </p:nvSpPr>
          <p:spPr>
            <a:xfrm>
              <a:off x="700044" y="4982940"/>
              <a:ext cx="464056" cy="16872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>
              <p:custDataLst>
                <p:tags r:id="rId11"/>
              </p:custDataLst>
            </p:nvPr>
          </p:nvSpPr>
          <p:spPr>
            <a:xfrm>
              <a:off x="3323304" y="3840480"/>
              <a:ext cx="556363" cy="14737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>
              <p:custDataLst>
                <p:tags r:id="rId12"/>
              </p:custDataLst>
            </p:nvPr>
          </p:nvSpPr>
          <p:spPr>
            <a:xfrm>
              <a:off x="3362490" y="4166377"/>
              <a:ext cx="778433" cy="16110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>
              <p:custDataLst>
                <p:tags r:id="rId13"/>
              </p:custDataLst>
            </p:nvPr>
          </p:nvSpPr>
          <p:spPr>
            <a:xfrm>
              <a:off x="3277152" y="3253739"/>
              <a:ext cx="556363" cy="14737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>
              <p:custDataLst>
                <p:tags r:id="rId14"/>
              </p:custDataLst>
            </p:nvPr>
          </p:nvSpPr>
          <p:spPr>
            <a:xfrm>
              <a:off x="4372688" y="3414174"/>
              <a:ext cx="556363" cy="14737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>
              <p:custDataLst>
                <p:tags r:id="rId15"/>
              </p:custDataLst>
            </p:nvPr>
          </p:nvSpPr>
          <p:spPr>
            <a:xfrm>
              <a:off x="4372688" y="3092630"/>
              <a:ext cx="778433" cy="16110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>
              <p:custDataLst>
                <p:tags r:id="rId16"/>
              </p:custDataLst>
            </p:nvPr>
          </p:nvSpPr>
          <p:spPr>
            <a:xfrm>
              <a:off x="4668132" y="2354993"/>
              <a:ext cx="556363" cy="14737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>
              <p:custDataLst>
                <p:tags r:id="rId17"/>
              </p:custDataLst>
            </p:nvPr>
          </p:nvSpPr>
          <p:spPr>
            <a:xfrm>
              <a:off x="4668131" y="2675837"/>
              <a:ext cx="556363" cy="14737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>
              <p:custDataLst>
                <p:tags r:id="rId18"/>
              </p:custDataLst>
            </p:nvPr>
          </p:nvSpPr>
          <p:spPr>
            <a:xfrm>
              <a:off x="3315688" y="2502288"/>
              <a:ext cx="825235" cy="14737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>
              <p:custDataLst>
                <p:tags r:id="rId19"/>
              </p:custDataLst>
            </p:nvPr>
          </p:nvSpPr>
          <p:spPr>
            <a:xfrm>
              <a:off x="5850475" y="2945258"/>
              <a:ext cx="857302" cy="2196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>
              <p:custDataLst>
                <p:tags r:id="rId20"/>
              </p:custDataLst>
            </p:nvPr>
          </p:nvSpPr>
          <p:spPr>
            <a:xfrm>
              <a:off x="7204768" y="2945258"/>
              <a:ext cx="857302" cy="2196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>
              <p:custDataLst>
                <p:tags r:id="rId21"/>
              </p:custDataLst>
            </p:nvPr>
          </p:nvSpPr>
          <p:spPr>
            <a:xfrm>
              <a:off x="8145431" y="2945258"/>
              <a:ext cx="1029397" cy="2196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5" name="文本框 24"/>
          <p:cNvSpPr txBox="1"/>
          <p:nvPr>
            <p:custDataLst>
              <p:tags r:id="rId22"/>
            </p:custDataLst>
          </p:nvPr>
        </p:nvSpPr>
        <p:spPr>
          <a:xfrm>
            <a:off x="561061" y="1275495"/>
            <a:ext cx="50595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/>
              <a:t>Collect and classify the information within the red box in the following picture using </a:t>
            </a:r>
            <a:r>
              <a:rPr lang="en-US" altLang="zh-CN" b="1" dirty="0"/>
              <a:t>selenium</a:t>
            </a:r>
            <a:r>
              <a:rPr lang="en-US" altLang="zh-CN" dirty="0"/>
              <a:t> and </a:t>
            </a:r>
            <a:r>
              <a:rPr lang="en-US" altLang="zh-CN" b="1" dirty="0"/>
              <a:t>bs4</a:t>
            </a:r>
            <a:r>
              <a:rPr lang="en-US" altLang="zh-CN" dirty="0"/>
              <a:t> from </a:t>
            </a:r>
            <a:r>
              <a:rPr lang="en-US" altLang="zh-CN" dirty="0">
                <a:hlinkClick r:id="rId23"/>
              </a:rPr>
              <a:t>https://starrailstation.com</a:t>
            </a:r>
            <a:r>
              <a:rPr lang="en-US" altLang="zh-CN" dirty="0"/>
              <a:t> for every character and in-game item.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36074" y="1199917"/>
            <a:ext cx="3958309" cy="18128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 b="15191"/>
          <a:stretch>
            <a:fillRect/>
          </a:stretch>
        </p:blipFill>
        <p:spPr>
          <a:xfrm>
            <a:off x="7682865" y="4866005"/>
            <a:ext cx="2714625" cy="160782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002047" y="360321"/>
            <a:ext cx="4430548" cy="3598165"/>
          </a:xfrm>
          <a:prstGeom prst="rect">
            <a:avLst/>
          </a:prstGeom>
        </p:spPr>
      </p:pic>
      <p:sp>
        <p:nvSpPr>
          <p:cNvPr id="13" name="右大括号 12"/>
          <p:cNvSpPr/>
          <p:nvPr>
            <p:custDataLst>
              <p:tags r:id="rId7"/>
            </p:custDataLst>
          </p:nvPr>
        </p:nvSpPr>
        <p:spPr>
          <a:xfrm>
            <a:off x="4538598" y="2480154"/>
            <a:ext cx="334029" cy="205684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箭头: 右 13"/>
          <p:cNvSpPr/>
          <p:nvPr>
            <p:custDataLst>
              <p:tags r:id="rId8"/>
            </p:custDataLst>
          </p:nvPr>
        </p:nvSpPr>
        <p:spPr>
          <a:xfrm>
            <a:off x="5192038" y="3363238"/>
            <a:ext cx="1584543" cy="200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箭头: 下 16"/>
          <p:cNvSpPr/>
          <p:nvPr>
            <p:custDataLst>
              <p:tags r:id="rId9"/>
            </p:custDataLst>
          </p:nvPr>
        </p:nvSpPr>
        <p:spPr>
          <a:xfrm>
            <a:off x="9117112" y="4108537"/>
            <a:ext cx="200417" cy="60751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Data Import</a:t>
            </a:r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695960" y="3708400"/>
            <a:ext cx="3238500" cy="133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Table Presentation</a:t>
            </a:r>
            <a:endParaRPr lang="en-US" altLang="zh-CN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 rotWithShape="1">
          <a:blip r:embed="rId3"/>
          <a:srcRect r="20718" b="12580"/>
          <a:stretch>
            <a:fillRect/>
          </a:stretch>
        </p:blipFill>
        <p:spPr>
          <a:xfrm>
            <a:off x="24130" y="2504440"/>
            <a:ext cx="1993900" cy="14738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l="6117" b="25222"/>
          <a:stretch>
            <a:fillRect/>
          </a:stretch>
        </p:blipFill>
        <p:spPr>
          <a:xfrm>
            <a:off x="2684456" y="981966"/>
            <a:ext cx="3519486" cy="97625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 r="8717" b="34914"/>
          <a:stretch>
            <a:fillRect/>
          </a:stretch>
        </p:blipFill>
        <p:spPr>
          <a:xfrm>
            <a:off x="2208467" y="3340655"/>
            <a:ext cx="9965516" cy="976256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t="-755" r="5988" b="174"/>
          <a:stretch>
            <a:fillRect/>
          </a:stretch>
        </p:blipFill>
        <p:spPr>
          <a:xfrm>
            <a:off x="2139950" y="2099945"/>
            <a:ext cx="10039350" cy="109982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825245" y="5757624"/>
            <a:ext cx="6258864" cy="1016668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2335400" y="4462874"/>
            <a:ext cx="7456734" cy="1023721"/>
          </a:xfrm>
          <a:prstGeom prst="rect">
            <a:avLst/>
          </a:prstGeom>
        </p:spPr>
      </p:pic>
      <p:cxnSp>
        <p:nvCxnSpPr>
          <p:cNvPr id="24" name="直接箭头连接符 23"/>
          <p:cNvCxnSpPr/>
          <p:nvPr>
            <p:custDataLst>
              <p:tags r:id="rId14"/>
            </p:custDataLst>
          </p:nvPr>
        </p:nvCxnSpPr>
        <p:spPr>
          <a:xfrm flipV="1">
            <a:off x="1345844" y="1511849"/>
            <a:ext cx="1265129" cy="1532363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endCxn id="16" idx="1"/>
          </p:cNvCxnSpPr>
          <p:nvPr>
            <p:custDataLst>
              <p:tags r:id="rId15"/>
            </p:custDataLst>
          </p:nvPr>
        </p:nvCxnSpPr>
        <p:spPr>
          <a:xfrm flipV="1">
            <a:off x="1607971" y="2650103"/>
            <a:ext cx="532130" cy="57150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>
            <p:custDataLst>
              <p:tags r:id="rId16"/>
            </p:custDataLst>
          </p:nvPr>
        </p:nvCxnSpPr>
        <p:spPr>
          <a:xfrm>
            <a:off x="1718016" y="3467649"/>
            <a:ext cx="541845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>
            <p:custDataLst>
              <p:tags r:id="rId17"/>
            </p:custDataLst>
          </p:nvPr>
        </p:nvCxnSpPr>
        <p:spPr>
          <a:xfrm>
            <a:off x="1907902" y="3759382"/>
            <a:ext cx="427498" cy="918868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>
            <p:custDataLst>
              <p:tags r:id="rId18"/>
            </p:custDataLst>
          </p:nvPr>
        </p:nvCxnSpPr>
        <p:spPr>
          <a:xfrm>
            <a:off x="1503636" y="3902244"/>
            <a:ext cx="261106" cy="1709417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内容占位符 4"/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06629" y="4590881"/>
            <a:ext cx="6469012" cy="1985374"/>
          </a:xfr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06629" y="1482126"/>
            <a:ext cx="6334971" cy="2382555"/>
          </a:xfrm>
          <a:prstGeom prst="rect">
            <a:avLst/>
          </a:prstGeom>
        </p:spPr>
      </p:pic>
      <p:sp>
        <p:nvSpPr>
          <p:cNvPr id="11" name="矩形: 圆角 10"/>
          <p:cNvSpPr/>
          <p:nvPr>
            <p:custDataLst>
              <p:tags r:id="rId5"/>
            </p:custDataLst>
          </p:nvPr>
        </p:nvSpPr>
        <p:spPr>
          <a:xfrm>
            <a:off x="7772399" y="3099292"/>
            <a:ext cx="1584543" cy="70861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: 圆角 12"/>
          <p:cNvSpPr/>
          <p:nvPr>
            <p:custDataLst>
              <p:tags r:id="rId6"/>
            </p:custDataLst>
          </p:nvPr>
        </p:nvSpPr>
        <p:spPr>
          <a:xfrm>
            <a:off x="10480109" y="3099292"/>
            <a:ext cx="1584543" cy="70861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箭头: 下弧形 13"/>
          <p:cNvSpPr/>
          <p:nvPr>
            <p:custDataLst>
              <p:tags r:id="rId7"/>
            </p:custDataLst>
          </p:nvPr>
        </p:nvSpPr>
        <p:spPr>
          <a:xfrm>
            <a:off x="8893481" y="3954135"/>
            <a:ext cx="2386207" cy="407096"/>
          </a:xfrm>
          <a:prstGeom prst="curvedUpArrow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箭头: 下弧形 14"/>
          <p:cNvSpPr/>
          <p:nvPr>
            <p:custDataLst>
              <p:tags r:id="rId8"/>
            </p:custDataLst>
          </p:nvPr>
        </p:nvSpPr>
        <p:spPr>
          <a:xfrm flipH="1" flipV="1">
            <a:off x="8686801" y="2422884"/>
            <a:ext cx="2467627" cy="501041"/>
          </a:xfrm>
          <a:prstGeom prst="curvedUpArrow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7875739" y="3161580"/>
            <a:ext cx="1377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dirty="0"/>
              <a:t>Constraint Setting</a:t>
            </a:r>
            <a:endParaRPr lang="zh-CN" altLang="en-US" dirty="0"/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10583449" y="3149398"/>
            <a:ext cx="1377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dirty="0"/>
              <a:t>Data</a:t>
            </a:r>
            <a:endParaRPr lang="en-US" altLang="zh-CN" dirty="0"/>
          </a:p>
          <a:p>
            <a:pPr algn="ctr"/>
            <a:r>
              <a:rPr lang="en-US" altLang="zh-CN" dirty="0"/>
              <a:t>Checking</a:t>
            </a:r>
            <a:endParaRPr lang="zh-CN" altLang="en-US" dirty="0"/>
          </a:p>
        </p:txBody>
      </p:sp>
      <p:sp>
        <p:nvSpPr>
          <p:cNvPr id="22" name="箭头: 下 21"/>
          <p:cNvSpPr/>
          <p:nvPr>
            <p:custDataLst>
              <p:tags r:id="rId11"/>
            </p:custDataLst>
          </p:nvPr>
        </p:nvSpPr>
        <p:spPr>
          <a:xfrm>
            <a:off x="8592855" y="4033381"/>
            <a:ext cx="93946" cy="120876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>
            <p:custDataLst>
              <p:tags r:id="rId12"/>
            </p:custDataLst>
          </p:nvPr>
        </p:nvSpPr>
        <p:spPr>
          <a:xfrm>
            <a:off x="7581379" y="4406215"/>
            <a:ext cx="1058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/>
              <a:t>success</a:t>
            </a:r>
            <a:endParaRPr lang="zh-CN" altLang="en-US" dirty="0"/>
          </a:p>
        </p:txBody>
      </p:sp>
      <p:sp>
        <p:nvSpPr>
          <p:cNvPr id="24" name="文本框 23"/>
          <p:cNvSpPr txBox="1"/>
          <p:nvPr>
            <p:custDataLst>
              <p:tags r:id="rId13"/>
            </p:custDataLst>
          </p:nvPr>
        </p:nvSpPr>
        <p:spPr>
          <a:xfrm>
            <a:off x="9839878" y="4406215"/>
            <a:ext cx="654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/>
              <a:t>fail</a:t>
            </a:r>
            <a:endParaRPr lang="zh-CN" altLang="en-US" dirty="0"/>
          </a:p>
        </p:txBody>
      </p:sp>
      <p:sp>
        <p:nvSpPr>
          <p:cNvPr id="25" name="文本框 24"/>
          <p:cNvSpPr txBox="1"/>
          <p:nvPr>
            <p:custDataLst>
              <p:tags r:id="rId14"/>
            </p:custDataLst>
          </p:nvPr>
        </p:nvSpPr>
        <p:spPr>
          <a:xfrm>
            <a:off x="9759341" y="1878185"/>
            <a:ext cx="654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/>
              <a:t>try</a:t>
            </a:r>
            <a:endParaRPr lang="zh-CN" altLang="en-US" dirty="0"/>
          </a:p>
        </p:txBody>
      </p:sp>
      <p:sp>
        <p:nvSpPr>
          <p:cNvPr id="26" name="文本框 25"/>
          <p:cNvSpPr txBox="1"/>
          <p:nvPr>
            <p:custDataLst>
              <p:tags r:id="rId15"/>
            </p:custDataLst>
          </p:nvPr>
        </p:nvSpPr>
        <p:spPr>
          <a:xfrm>
            <a:off x="8123649" y="5297549"/>
            <a:ext cx="1129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/>
              <a:t>Next step</a:t>
            </a:r>
            <a:endParaRPr lang="zh-CN" altLang="en-US" dirty="0"/>
          </a:p>
        </p:txBody>
      </p:sp>
      <p:sp>
        <p:nvSpPr>
          <p:cNvPr id="28" name="文本框 27"/>
          <p:cNvSpPr txBox="1"/>
          <p:nvPr>
            <p:custDataLst>
              <p:tags r:id="rId16"/>
            </p:custDataLst>
          </p:nvPr>
        </p:nvSpPr>
        <p:spPr>
          <a:xfrm>
            <a:off x="537053" y="1063377"/>
            <a:ext cx="1335588" cy="369332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-apple-system"/>
              </a:rPr>
              <a:t>Primary Key</a:t>
            </a:r>
            <a:endParaRPr lang="zh-CN" altLang="en-US" dirty="0"/>
          </a:p>
        </p:txBody>
      </p:sp>
      <p:sp>
        <p:nvSpPr>
          <p:cNvPr id="30" name="文本框 29"/>
          <p:cNvSpPr txBox="1"/>
          <p:nvPr>
            <p:custDataLst>
              <p:tags r:id="rId17"/>
            </p:custDataLst>
          </p:nvPr>
        </p:nvSpPr>
        <p:spPr>
          <a:xfrm>
            <a:off x="485801" y="4095144"/>
            <a:ext cx="1305421" cy="369332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-apple-system"/>
              </a:rPr>
              <a:t>Foreign Key</a:t>
            </a:r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Constraint Setting</a:t>
            </a:r>
            <a:endParaRPr lang="en-US" altLang="zh-C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ER generated by workbench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60" y="957580"/>
            <a:ext cx="8361045" cy="587502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</a:t>
            </a:r>
            <a:r>
              <a:rPr lang="en-US" altLang="zh-CN"/>
              <a:t>Query for Strategy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025" y="2056130"/>
            <a:ext cx="4371340" cy="6432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r="55707" b="-1250"/>
          <a:stretch>
            <a:fillRect/>
          </a:stretch>
        </p:blipFill>
        <p:spPr>
          <a:xfrm>
            <a:off x="8072755" y="1939925"/>
            <a:ext cx="1645920" cy="1028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990" y="3756025"/>
            <a:ext cx="5007610" cy="4387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rcRect r="27223" b="48253"/>
          <a:stretch>
            <a:fillRect/>
          </a:stretch>
        </p:blipFill>
        <p:spPr>
          <a:xfrm>
            <a:off x="8072755" y="3351530"/>
            <a:ext cx="2624455" cy="12223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9540" y="5251450"/>
            <a:ext cx="5240020" cy="8318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6990" y="5483860"/>
            <a:ext cx="3435985" cy="367030"/>
          </a:xfrm>
          <a:prstGeom prst="rect">
            <a:avLst/>
          </a:prstGeom>
        </p:spPr>
      </p:pic>
      <p:sp>
        <p:nvSpPr>
          <p:cNvPr id="11" name="右箭头 10"/>
          <p:cNvSpPr/>
          <p:nvPr/>
        </p:nvSpPr>
        <p:spPr>
          <a:xfrm>
            <a:off x="6908800" y="2308225"/>
            <a:ext cx="482600" cy="36830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/>
        </p:nvSpPr>
        <p:spPr>
          <a:xfrm>
            <a:off x="6908800" y="3826510"/>
            <a:ext cx="482600" cy="36830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右箭头 12"/>
          <p:cNvSpPr/>
          <p:nvPr/>
        </p:nvSpPr>
        <p:spPr>
          <a:xfrm>
            <a:off x="6911975" y="5433060"/>
            <a:ext cx="482600" cy="36830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443990" y="1368425"/>
            <a:ext cx="36512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need to improve critical damage</a:t>
            </a:r>
            <a:endParaRPr lang="en-US" altLang="zh-CN"/>
          </a:p>
          <a:p>
            <a:r>
              <a:rPr lang="en-US" altLang="zh-CN"/>
              <a:t>=&gt; look for relevant light cones: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1443990" y="3051175"/>
            <a:ext cx="50145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need to know which suits can be obtained together</a:t>
            </a:r>
            <a:endParaRPr lang="en-US" altLang="zh-CN"/>
          </a:p>
          <a:p>
            <a:r>
              <a:rPr lang="en-US" altLang="zh-CN"/>
              <a:t>=&gt; look for relevant light cones: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1443990" y="4535805"/>
            <a:ext cx="52933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need to know the recommended match for a Character</a:t>
            </a:r>
            <a:endParaRPr lang="en-US" altLang="zh-CN"/>
          </a:p>
          <a:p>
            <a:r>
              <a:rPr lang="en-US" altLang="zh-CN"/>
              <a:t>=&gt; look for relevant light cones:</a:t>
            </a:r>
            <a:endParaRPr lang="en-US" altLang="zh-CN"/>
          </a:p>
        </p:txBody>
      </p:sp>
      <p:sp>
        <p:nvSpPr>
          <p:cNvPr id="17" name="矩形 16"/>
          <p:cNvSpPr/>
          <p:nvPr/>
        </p:nvSpPr>
        <p:spPr>
          <a:xfrm>
            <a:off x="7321550" y="499110"/>
            <a:ext cx="4365625" cy="11226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en-US" altLang="zh-CN" sz="3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They are all practical </a:t>
            </a:r>
            <a:endParaRPr lang="en-US" altLang="zh-CN" sz="3600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ctr"/>
            <a:r>
              <a:rPr lang="en-US" altLang="zh-CN" sz="3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game scenarios!</a:t>
            </a:r>
            <a:endParaRPr lang="en-US" altLang="zh-CN" sz="3600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40000"/>
          </a:blip>
          <a:stretch>
            <a:fillRect/>
          </a:stretch>
        </p:blipFill>
        <p:spPr>
          <a:xfrm>
            <a:off x="0" y="0"/>
            <a:ext cx="1219073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1062990" y="2851785"/>
            <a:ext cx="4158615" cy="14166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400" b="1">
                <a:ln w="13462">
                  <a:solidFill>
                    <a:sysClr val="windowText" lastClr="000000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ONOR Sans Design ExtraBold" panose="02000600000000000000" charset="-122"/>
                <a:ea typeface="HONOR Sans Design ExtraBold" panose="02000600000000000000" charset="-122"/>
              </a:rPr>
              <a:t>Thank you!</a:t>
            </a:r>
            <a:endParaRPr lang="en-US" altLang="zh-CN" sz="4400" b="1">
              <a:ln w="9525">
                <a:solidFill>
                  <a:sysClr val="windowText" lastClr="000000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ONOR Sans Design ExtraBold" panose="02000600000000000000" charset="-122"/>
              <a:ea typeface="HONOR Sans Design ExtraBold" panose="020006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675" y="2478405"/>
            <a:ext cx="7208520" cy="3698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标题 3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Background: what is Hongkai: Star Rail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493395" y="1156335"/>
            <a:ext cx="7583170" cy="10814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/>
              <a:t>2023 TGA best mobile game</a:t>
            </a:r>
            <a:endParaRPr lang="en-US" altLang="zh-CN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sym typeface="+mn-ea"/>
              </a:rPr>
              <a:t>A </a:t>
            </a:r>
            <a:r>
              <a:rPr lang="en-US" altLang="zh-CN" sz="2800" b="1">
                <a:sym typeface="+mn-ea"/>
              </a:rPr>
              <a:t>turn-based</a:t>
            </a:r>
            <a:r>
              <a:rPr lang="en-US" altLang="zh-CN" sz="2800">
                <a:sym typeface="+mn-ea"/>
              </a:rPr>
              <a:t> role-playing game</a:t>
            </a:r>
            <a:endParaRPr lang="en-US" altLang="zh-CN" sz="2800"/>
          </a:p>
        </p:txBody>
      </p:sp>
      <p:pic>
        <p:nvPicPr>
          <p:cNvPr id="3" name="图片 2"/>
          <p:cNvPicPr/>
          <p:nvPr>
            <p:custDataLst>
              <p:tags r:id="rId4"/>
            </p:custDataLst>
          </p:nvPr>
        </p:nvPicPr>
        <p:blipFill>
          <a:blip r:embed="rId5"/>
          <a:srcRect r="59638"/>
          <a:stretch>
            <a:fillRect/>
          </a:stretch>
        </p:blipFill>
        <p:spPr>
          <a:xfrm>
            <a:off x="9471660" y="2478405"/>
            <a:ext cx="2677795" cy="3698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右箭头 5"/>
          <p:cNvSpPr/>
          <p:nvPr>
            <p:custDataLst>
              <p:tags r:id="rId6"/>
            </p:custDataLst>
          </p:nvPr>
        </p:nvSpPr>
        <p:spPr>
          <a:xfrm>
            <a:off x="7836535" y="4156710"/>
            <a:ext cx="1202690" cy="34290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430135" y="3771900"/>
            <a:ext cx="20161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UTC+8 10:00 Dec 8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Background: why this topic?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7830" y="1325880"/>
            <a:ext cx="9061450" cy="59245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zh-CN"/>
              <a:t>Initially, we are inspired by the ‘</a:t>
            </a:r>
            <a:r>
              <a:rPr lang="en-US" altLang="zh-CN" b="1"/>
              <a:t>Data Bank</a:t>
            </a:r>
            <a:r>
              <a:rPr lang="en-US" altLang="zh-CN"/>
              <a:t>’ in the game.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7830" y="1847215"/>
            <a:ext cx="10201910" cy="46253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Background: why this topic?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979920" y="2005965"/>
            <a:ext cx="5212080" cy="15957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/>
              <a:t>The information is not enough!</a:t>
            </a:r>
            <a:endParaRPr lang="en-US" altLang="zh-CN" sz="2800"/>
          </a:p>
          <a:p>
            <a:r>
              <a:rPr lang="en-US" altLang="zh-CN" sz="2800"/>
              <a:t>Data Bank is story-biased.</a:t>
            </a:r>
            <a:endParaRPr lang="en-US" altLang="zh-CN" sz="280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11480" y="2148840"/>
            <a:ext cx="5681980" cy="273939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262245" y="2148840"/>
            <a:ext cx="10401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no need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262245" y="2778760"/>
            <a:ext cx="10401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00B0F0"/>
                </a:solidFill>
              </a:rPr>
              <a:t>√</a:t>
            </a:r>
            <a:endParaRPr lang="en-US" altLang="zh-CN" sz="2000">
              <a:solidFill>
                <a:srgbClr val="00B0F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62245" y="3300095"/>
            <a:ext cx="10401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00B0F0"/>
                </a:solidFill>
              </a:rPr>
              <a:t>√</a:t>
            </a:r>
            <a:endParaRPr lang="en-US" altLang="zh-CN" sz="2000">
              <a:solidFill>
                <a:srgbClr val="00B0F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262245" y="3869055"/>
            <a:ext cx="10401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no need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211570" y="4431665"/>
            <a:ext cx="10401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no need</a:t>
            </a:r>
            <a:endParaRPr lang="en-US" altLang="zh-CN" sz="20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Background: why this topic?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485775" y="1111885"/>
            <a:ext cx="8281035" cy="690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/>
              <a:t>What do we need? Combat-related data!</a:t>
            </a:r>
            <a:endParaRPr lang="en-US" altLang="zh-CN" sz="2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9415" y="1667510"/>
            <a:ext cx="11221720" cy="50876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2014200" cy="1325880"/>
          </a:xfrm>
        </p:spPr>
        <p:txBody>
          <a:bodyPr>
            <a:normAutofit/>
          </a:bodyPr>
          <a:p>
            <a:r>
              <a:rPr lang="en-US" altLang="zh-CN"/>
              <a:t>   Background: why this topic is worth exploring?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485775" y="1111885"/>
            <a:ext cx="9597390" cy="2317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/>
              <a:t>Why it can be done with RDBMS?</a:t>
            </a:r>
            <a:endParaRPr lang="en-US" altLang="zh-CN" sz="2800"/>
          </a:p>
          <a:p>
            <a:endParaRPr lang="zh-CN" altLang="en-US" sz="2800"/>
          </a:p>
          <a:p>
            <a:r>
              <a:rPr lang="en-US" altLang="zh-CN" sz="2800"/>
              <a:t>In order to advance the game process, we should focus on the </a:t>
            </a:r>
            <a:r>
              <a:rPr lang="en-US" altLang="zh-CN" sz="2800" b="1">
                <a:solidFill>
                  <a:srgbClr val="FF0000"/>
                </a:solidFill>
              </a:rPr>
              <a:t>static</a:t>
            </a:r>
            <a:r>
              <a:rPr lang="en-US" altLang="zh-CN" sz="2800"/>
              <a:t> data </a:t>
            </a:r>
            <a:r>
              <a:rPr lang="en-US" altLang="zh-CN" sz="2800" b="1"/>
              <a:t>out of the combat</a:t>
            </a:r>
            <a:r>
              <a:rPr lang="en-US" altLang="zh-CN" sz="2800"/>
              <a:t>, especially </a:t>
            </a:r>
            <a:r>
              <a:rPr lang="en-US" altLang="zh-CN" sz="2800" b="1"/>
              <a:t>suit-matching</a:t>
            </a:r>
            <a:r>
              <a:rPr lang="en-US" altLang="zh-CN" sz="2800"/>
              <a:t>.</a:t>
            </a:r>
            <a:endParaRPr lang="en-US" altLang="zh-CN" sz="2800"/>
          </a:p>
          <a:p>
            <a:r>
              <a:rPr lang="en-US" altLang="zh-CN" sz="2800"/>
              <a:t>=&gt;  Only fixed </a:t>
            </a:r>
            <a:r>
              <a:rPr lang="en-US" altLang="zh-CN" sz="2800" b="1"/>
              <a:t>panel</a:t>
            </a:r>
            <a:r>
              <a:rPr lang="en-US" altLang="zh-CN" sz="2800"/>
              <a:t> data is considered. </a:t>
            </a:r>
            <a:endParaRPr lang="en-US" altLang="zh-CN" sz="2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965" y="3321050"/>
            <a:ext cx="2642235" cy="342963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6765" y="3316605"/>
            <a:ext cx="2276475" cy="343598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605" y="3700145"/>
            <a:ext cx="4109085" cy="25774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ER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1208405"/>
            <a:ext cx="12184380" cy="53016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EER(</a:t>
            </a:r>
            <a:r>
              <a:rPr lang="en-US" altLang="zh-CN"/>
              <a:t>partial)</a:t>
            </a:r>
            <a:endParaRPr lang="en-US" altLang="zh-CN"/>
          </a:p>
        </p:txBody>
      </p:sp>
      <p:sp>
        <p:nvSpPr>
          <p:cNvPr id="4" name="流程图: 过程 3"/>
          <p:cNvSpPr/>
          <p:nvPr/>
        </p:nvSpPr>
        <p:spPr>
          <a:xfrm>
            <a:off x="2297430" y="3763645"/>
            <a:ext cx="1129665" cy="422910"/>
          </a:xfrm>
          <a:prstGeom prst="flowChartProcess">
            <a:avLst/>
          </a:prstGeom>
          <a:solidFill>
            <a:schemeClr val="bg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character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5" name="流程图: 过程 4"/>
          <p:cNvSpPr/>
          <p:nvPr/>
        </p:nvSpPr>
        <p:spPr>
          <a:xfrm>
            <a:off x="1114425" y="5270500"/>
            <a:ext cx="1156970" cy="483870"/>
          </a:xfrm>
          <a:prstGeom prst="flowChartProcess">
            <a:avLst/>
          </a:prstGeom>
          <a:solidFill>
            <a:schemeClr val="bg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limited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character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" name="流程图: 过程 5"/>
          <p:cNvSpPr/>
          <p:nvPr/>
        </p:nvSpPr>
        <p:spPr>
          <a:xfrm>
            <a:off x="3359785" y="5270500"/>
            <a:ext cx="1156970" cy="483870"/>
          </a:xfrm>
          <a:prstGeom prst="flowChartProcess">
            <a:avLst/>
          </a:prstGeom>
          <a:solidFill>
            <a:schemeClr val="bg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resident character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2661285" y="4687570"/>
            <a:ext cx="40132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d</a:t>
            </a:r>
            <a:endParaRPr lang="en-US" altLang="zh-CN">
              <a:solidFill>
                <a:schemeClr val="tx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H="1">
            <a:off x="2903855" y="4192270"/>
            <a:ext cx="1905" cy="489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2832735" y="4192270"/>
            <a:ext cx="1905" cy="489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连接符 10"/>
          <p:cNvCxnSpPr>
            <a:stCxn id="7" idx="2"/>
            <a:endCxn id="5" idx="0"/>
          </p:cNvCxnSpPr>
          <p:nvPr/>
        </p:nvCxnSpPr>
        <p:spPr>
          <a:xfrm flipH="1">
            <a:off x="1692910" y="4878070"/>
            <a:ext cx="968375" cy="3924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stCxn id="7" idx="6"/>
            <a:endCxn id="6" idx="0"/>
          </p:cNvCxnSpPr>
          <p:nvPr/>
        </p:nvCxnSpPr>
        <p:spPr>
          <a:xfrm>
            <a:off x="3062605" y="4878070"/>
            <a:ext cx="875665" cy="3924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任意多边形 12"/>
          <p:cNvSpPr/>
          <p:nvPr/>
        </p:nvSpPr>
        <p:spPr>
          <a:xfrm>
            <a:off x="2143760" y="4873625"/>
            <a:ext cx="183515" cy="317500"/>
          </a:xfrm>
          <a:custGeom>
            <a:avLst/>
            <a:gdLst>
              <a:gd name="connisteX0" fmla="*/ 56826 w 183826"/>
              <a:gd name="connsiteY0" fmla="*/ 0 h 317500"/>
              <a:gd name="connisteX1" fmla="*/ 6026 w 183826"/>
              <a:gd name="connsiteY1" fmla="*/ 196850 h 317500"/>
              <a:gd name="connisteX2" fmla="*/ 183826 w 183826"/>
              <a:gd name="connsiteY2" fmla="*/ 317500 h 317500"/>
              <a:gd name="connisteX3" fmla="*/ 177476 w 183826"/>
              <a:gd name="connsiteY3" fmla="*/ 317500 h 3175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83827" h="317500">
                <a:moveTo>
                  <a:pt x="56827" y="0"/>
                </a:moveTo>
                <a:cubicBezTo>
                  <a:pt x="42857" y="36830"/>
                  <a:pt x="-19373" y="133350"/>
                  <a:pt x="6027" y="196850"/>
                </a:cubicBezTo>
                <a:cubicBezTo>
                  <a:pt x="31427" y="260350"/>
                  <a:pt x="149537" y="293370"/>
                  <a:pt x="183827" y="31750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3620000">
            <a:off x="3316605" y="4915535"/>
            <a:ext cx="183515" cy="317500"/>
          </a:xfrm>
          <a:custGeom>
            <a:avLst/>
            <a:gdLst>
              <a:gd name="connisteX0" fmla="*/ 56826 w 183826"/>
              <a:gd name="connsiteY0" fmla="*/ 0 h 317500"/>
              <a:gd name="connisteX1" fmla="*/ 6026 w 183826"/>
              <a:gd name="connsiteY1" fmla="*/ 196850 h 317500"/>
              <a:gd name="connisteX2" fmla="*/ 183826 w 183826"/>
              <a:gd name="connsiteY2" fmla="*/ 317500 h 317500"/>
              <a:gd name="connisteX3" fmla="*/ 177476 w 183826"/>
              <a:gd name="connsiteY3" fmla="*/ 317500 h 3175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83827" h="317500">
                <a:moveTo>
                  <a:pt x="56827" y="0"/>
                </a:moveTo>
                <a:cubicBezTo>
                  <a:pt x="42857" y="36830"/>
                  <a:pt x="-19373" y="133350"/>
                  <a:pt x="6027" y="196850"/>
                </a:cubicBezTo>
                <a:cubicBezTo>
                  <a:pt x="31427" y="260350"/>
                  <a:pt x="149537" y="293370"/>
                  <a:pt x="183827" y="31750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流程图: 过程 16"/>
          <p:cNvSpPr/>
          <p:nvPr/>
        </p:nvSpPr>
        <p:spPr>
          <a:xfrm>
            <a:off x="8037830" y="3769360"/>
            <a:ext cx="1129665" cy="422910"/>
          </a:xfrm>
          <a:prstGeom prst="flowChartProcess">
            <a:avLst/>
          </a:prstGeom>
          <a:solidFill>
            <a:schemeClr val="bg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light cone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8" name="流程图: 过程 17"/>
          <p:cNvSpPr/>
          <p:nvPr/>
        </p:nvSpPr>
        <p:spPr>
          <a:xfrm>
            <a:off x="6854825" y="5276215"/>
            <a:ext cx="1156970" cy="483870"/>
          </a:xfrm>
          <a:prstGeom prst="flowChartProcess">
            <a:avLst/>
          </a:prstGeom>
          <a:solidFill>
            <a:schemeClr val="bg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limited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light cone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9" name="流程图: 过程 18"/>
          <p:cNvSpPr/>
          <p:nvPr/>
        </p:nvSpPr>
        <p:spPr>
          <a:xfrm>
            <a:off x="9100185" y="5276215"/>
            <a:ext cx="1156970" cy="483870"/>
          </a:xfrm>
          <a:prstGeom prst="flowChartProcess">
            <a:avLst/>
          </a:prstGeom>
          <a:solidFill>
            <a:schemeClr val="bg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resident light cone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401685" y="4693285"/>
            <a:ext cx="40132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d</a:t>
            </a:r>
            <a:endParaRPr lang="en-US" altLang="zh-CN">
              <a:solidFill>
                <a:schemeClr val="tx1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8644255" y="4197985"/>
            <a:ext cx="1905" cy="489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8573135" y="4197985"/>
            <a:ext cx="1905" cy="489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20" idx="2"/>
            <a:endCxn id="18" idx="0"/>
          </p:cNvCxnSpPr>
          <p:nvPr/>
        </p:nvCxnSpPr>
        <p:spPr>
          <a:xfrm flipH="1">
            <a:off x="7433310" y="4883785"/>
            <a:ext cx="968375" cy="3924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直接连接符 23"/>
          <p:cNvCxnSpPr>
            <a:stCxn id="20" idx="6"/>
            <a:endCxn id="19" idx="0"/>
          </p:cNvCxnSpPr>
          <p:nvPr/>
        </p:nvCxnSpPr>
        <p:spPr>
          <a:xfrm>
            <a:off x="8803005" y="4883785"/>
            <a:ext cx="875665" cy="3924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任意多边形 24"/>
          <p:cNvSpPr/>
          <p:nvPr/>
        </p:nvSpPr>
        <p:spPr>
          <a:xfrm>
            <a:off x="7884160" y="4879340"/>
            <a:ext cx="183515" cy="317500"/>
          </a:xfrm>
          <a:custGeom>
            <a:avLst/>
            <a:gdLst>
              <a:gd name="connisteX0" fmla="*/ 56826 w 183826"/>
              <a:gd name="connsiteY0" fmla="*/ 0 h 317500"/>
              <a:gd name="connisteX1" fmla="*/ 6026 w 183826"/>
              <a:gd name="connsiteY1" fmla="*/ 196850 h 317500"/>
              <a:gd name="connisteX2" fmla="*/ 183826 w 183826"/>
              <a:gd name="connsiteY2" fmla="*/ 317500 h 317500"/>
              <a:gd name="connisteX3" fmla="*/ 177476 w 183826"/>
              <a:gd name="connsiteY3" fmla="*/ 317500 h 3175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83827" h="317500">
                <a:moveTo>
                  <a:pt x="56827" y="0"/>
                </a:moveTo>
                <a:cubicBezTo>
                  <a:pt x="42857" y="36830"/>
                  <a:pt x="-19373" y="133350"/>
                  <a:pt x="6027" y="196850"/>
                </a:cubicBezTo>
                <a:cubicBezTo>
                  <a:pt x="31427" y="260350"/>
                  <a:pt x="149537" y="293370"/>
                  <a:pt x="183827" y="31750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 rot="13620000">
            <a:off x="9057005" y="4908550"/>
            <a:ext cx="183515" cy="317500"/>
          </a:xfrm>
          <a:custGeom>
            <a:avLst/>
            <a:gdLst>
              <a:gd name="connisteX0" fmla="*/ 56826 w 183826"/>
              <a:gd name="connsiteY0" fmla="*/ 0 h 317500"/>
              <a:gd name="connisteX1" fmla="*/ 6026 w 183826"/>
              <a:gd name="connsiteY1" fmla="*/ 196850 h 317500"/>
              <a:gd name="connisteX2" fmla="*/ 183826 w 183826"/>
              <a:gd name="connsiteY2" fmla="*/ 317500 h 317500"/>
              <a:gd name="connisteX3" fmla="*/ 177476 w 183826"/>
              <a:gd name="connsiteY3" fmla="*/ 317500 h 3175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83827" h="317500">
                <a:moveTo>
                  <a:pt x="56827" y="0"/>
                </a:moveTo>
                <a:cubicBezTo>
                  <a:pt x="42857" y="36830"/>
                  <a:pt x="-19373" y="133350"/>
                  <a:pt x="6027" y="196850"/>
                </a:cubicBezTo>
                <a:cubicBezTo>
                  <a:pt x="31427" y="260350"/>
                  <a:pt x="149537" y="293370"/>
                  <a:pt x="183827" y="31750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207135" y="6062345"/>
            <a:ext cx="98729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The subtypes that belongs to one type are still included </a:t>
            </a:r>
            <a:r>
              <a:rPr lang="en-US" altLang="zh-CN" sz="2400" b="1"/>
              <a:t>in the same table</a:t>
            </a:r>
            <a:r>
              <a:rPr lang="en-US" altLang="zh-CN" sz="2400"/>
              <a:t>.</a:t>
            </a:r>
            <a:endParaRPr lang="en-US" altLang="zh-CN" sz="2400"/>
          </a:p>
        </p:txBody>
      </p:sp>
      <p:pic>
        <p:nvPicPr>
          <p:cNvPr id="34" name="图片 3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64285" y="941705"/>
            <a:ext cx="3207385" cy="2613025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102475" y="941705"/>
            <a:ext cx="3000375" cy="2612390"/>
          </a:xfrm>
          <a:prstGeom prst="rect">
            <a:avLst/>
          </a:prstGeom>
        </p:spPr>
      </p:pic>
      <p:sp>
        <p:nvSpPr>
          <p:cNvPr id="36" name="矩形 35"/>
          <p:cNvSpPr/>
          <p:nvPr>
            <p:custDataLst>
              <p:tags r:id="rId5"/>
            </p:custDataLst>
          </p:nvPr>
        </p:nvSpPr>
        <p:spPr>
          <a:xfrm>
            <a:off x="1292225" y="941705"/>
            <a:ext cx="726440" cy="330835"/>
          </a:xfrm>
          <a:prstGeom prst="rect">
            <a:avLst/>
          </a:prstGeom>
          <a:solidFill>
            <a:schemeClr val="bg1">
              <a:alpha val="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>
            <p:custDataLst>
              <p:tags r:id="rId6"/>
            </p:custDataLst>
          </p:nvPr>
        </p:nvSpPr>
        <p:spPr>
          <a:xfrm>
            <a:off x="7102475" y="898525"/>
            <a:ext cx="827405" cy="330835"/>
          </a:xfrm>
          <a:prstGeom prst="rect">
            <a:avLst/>
          </a:prstGeom>
          <a:solidFill>
            <a:schemeClr val="bg1">
              <a:alpha val="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>
            <p:custDataLst>
              <p:tags r:id="rId7"/>
            </p:custDataLst>
          </p:nvPr>
        </p:nvSpPr>
        <p:spPr>
          <a:xfrm>
            <a:off x="2626995" y="3223260"/>
            <a:ext cx="1468120" cy="330835"/>
          </a:xfrm>
          <a:prstGeom prst="rect">
            <a:avLst/>
          </a:prstGeom>
          <a:solidFill>
            <a:schemeClr val="bg1">
              <a:alpha val="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>
            <p:custDataLst>
              <p:tags r:id="rId8"/>
            </p:custDataLst>
          </p:nvPr>
        </p:nvSpPr>
        <p:spPr>
          <a:xfrm>
            <a:off x="8481060" y="3263900"/>
            <a:ext cx="1506855" cy="330835"/>
          </a:xfrm>
          <a:prstGeom prst="rect">
            <a:avLst/>
          </a:prstGeom>
          <a:solidFill>
            <a:schemeClr val="bg1">
              <a:alpha val="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zh-CN"/>
              <a:t>   Logical Design: Character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r="20007"/>
          <a:stretch>
            <a:fillRect/>
          </a:stretch>
        </p:blipFill>
        <p:spPr>
          <a:xfrm>
            <a:off x="405130" y="2483485"/>
            <a:ext cx="5148580" cy="13430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05130" y="3953510"/>
            <a:ext cx="5148580" cy="23939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76275" y="5311775"/>
            <a:ext cx="1028700" cy="266700"/>
          </a:xfrm>
          <a:prstGeom prst="rect">
            <a:avLst/>
          </a:prstGeom>
          <a:solidFill>
            <a:schemeClr val="bg1">
              <a:alpha val="0"/>
            </a:schemeClr>
          </a:solidFill>
          <a:ln w="381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722235" y="781685"/>
            <a:ext cx="3856990" cy="441007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76275" y="2792730"/>
            <a:ext cx="400685" cy="1003935"/>
          </a:xfrm>
          <a:prstGeom prst="rect">
            <a:avLst/>
          </a:prstGeom>
          <a:solidFill>
            <a:schemeClr val="bg1">
              <a:alpha val="0"/>
            </a:schemeClr>
          </a:solidFill>
          <a:ln w="381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141220" y="962660"/>
            <a:ext cx="3412490" cy="126682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013460" y="1089025"/>
            <a:ext cx="749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Name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1069975" y="1411605"/>
            <a:ext cx="6927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Path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676275" y="1875155"/>
            <a:ext cx="11118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Star_num</a:t>
            </a:r>
            <a:endParaRPr lang="en-US" altLang="zh-CN"/>
          </a:p>
        </p:txBody>
      </p:sp>
      <p:cxnSp>
        <p:nvCxnSpPr>
          <p:cNvPr id="13" name="直接箭头连接符 12"/>
          <p:cNvCxnSpPr>
            <a:stCxn id="10" idx="3"/>
          </p:cNvCxnSpPr>
          <p:nvPr/>
        </p:nvCxnSpPr>
        <p:spPr>
          <a:xfrm>
            <a:off x="1762760" y="1273175"/>
            <a:ext cx="323215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1" idx="3"/>
          </p:cNvCxnSpPr>
          <p:nvPr/>
        </p:nvCxnSpPr>
        <p:spPr>
          <a:xfrm>
            <a:off x="1762760" y="1595755"/>
            <a:ext cx="316865" cy="76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V="1">
            <a:off x="1762760" y="2092325"/>
            <a:ext cx="323215" cy="107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6040120" y="962660"/>
            <a:ext cx="1530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Combat Type</a:t>
            </a:r>
            <a:endParaRPr lang="en-US" altLang="zh-CN"/>
          </a:p>
        </p:txBody>
      </p:sp>
      <p:cxnSp>
        <p:nvCxnSpPr>
          <p:cNvPr id="17" name="直接箭头连接符 16"/>
          <p:cNvCxnSpPr>
            <a:stCxn id="16" idx="1"/>
          </p:cNvCxnSpPr>
          <p:nvPr/>
        </p:nvCxnSpPr>
        <p:spPr>
          <a:xfrm flipH="1">
            <a:off x="5610225" y="1146810"/>
            <a:ext cx="429895" cy="164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6730365" y="5676265"/>
            <a:ext cx="4040505" cy="925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/>
              <a:t>Conforms to BCNF:</a:t>
            </a:r>
            <a:endParaRPr lang="en-US" altLang="zh-CN" b="1"/>
          </a:p>
          <a:p>
            <a:r>
              <a:rPr lang="en-US" altLang="zh-CN"/>
              <a:t>All other attributes can be </a:t>
            </a:r>
            <a:r>
              <a:rPr lang="en-US" altLang="zh-CN" b="1"/>
              <a:t>uniquely determined</a:t>
            </a:r>
            <a:r>
              <a:rPr lang="en-US" altLang="zh-CN"/>
              <a:t> by Ch_ID</a:t>
            </a:r>
            <a:endParaRPr lang="en-US" altLang="zh-CN"/>
          </a:p>
        </p:txBody>
      </p:sp>
      <p:sp>
        <p:nvSpPr>
          <p:cNvPr id="19" name="右箭头 18"/>
          <p:cNvSpPr/>
          <p:nvPr/>
        </p:nvSpPr>
        <p:spPr>
          <a:xfrm>
            <a:off x="6665595" y="3677285"/>
            <a:ext cx="619125" cy="50292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9799320" y="2746375"/>
            <a:ext cx="1861185" cy="1050290"/>
          </a:xfrm>
          <a:prstGeom prst="rect">
            <a:avLst/>
          </a:prstGeom>
          <a:solidFill>
            <a:schemeClr val="bg1">
              <a:alpha val="0"/>
            </a:schemeClr>
          </a:solidFill>
          <a:ln w="381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0437495" y="1273175"/>
            <a:ext cx="15303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connecting character with other entities</a:t>
            </a:r>
            <a:endParaRPr lang="en-US" altLang="zh-CN"/>
          </a:p>
        </p:txBody>
      </p:sp>
      <p:cxnSp>
        <p:nvCxnSpPr>
          <p:cNvPr id="21" name="直接箭头连接符 20"/>
          <p:cNvCxnSpPr/>
          <p:nvPr/>
        </p:nvCxnSpPr>
        <p:spPr>
          <a:xfrm flipV="1">
            <a:off x="11057255" y="2198370"/>
            <a:ext cx="16510" cy="5480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commondata" val="eyJoZGlkIjoiMDMyMjYzYTRhODk5NDllYWRjYTA3OTMwZDA1YjE2NDIifQ==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6724B"/>
      </a:accent2>
      <a:accent3>
        <a:srgbClr val="EFBB1F"/>
      </a:accent3>
      <a:accent4>
        <a:srgbClr val="75BD42"/>
      </a:accent4>
      <a:accent5>
        <a:srgbClr val="30C0B4"/>
      </a:accent5>
      <a:accent6>
        <a:srgbClr val="E05269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2461</Words>
  <Application>WPS 演示</Application>
  <PresentationFormat>宽屏</PresentationFormat>
  <Paragraphs>162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Arial</vt:lpstr>
      <vt:lpstr>宋体</vt:lpstr>
      <vt:lpstr>Wingdings</vt:lpstr>
      <vt:lpstr>HONOR Sans Design ExtraBold</vt:lpstr>
      <vt:lpstr>-apple-system</vt:lpstr>
      <vt:lpstr>Segoe Print</vt:lpstr>
      <vt:lpstr>微软雅黑</vt:lpstr>
      <vt:lpstr>Arial Unicode MS</vt:lpstr>
      <vt:lpstr>Calibri</vt:lpstr>
      <vt:lpstr>WPS</vt:lpstr>
      <vt:lpstr>PowerPoint 演示文稿</vt:lpstr>
      <vt:lpstr>   Background: what is Hongkai: Star Rail</vt:lpstr>
      <vt:lpstr>   Background: why this topic?</vt:lpstr>
      <vt:lpstr>   Background: why this topic?</vt:lpstr>
      <vt:lpstr>   Background: why this topic?</vt:lpstr>
      <vt:lpstr>   Background: why this topic is worth exploring?</vt:lpstr>
      <vt:lpstr>   ER</vt:lpstr>
      <vt:lpstr>   EER(partial)</vt:lpstr>
      <vt:lpstr>   Logical Design: Character</vt:lpstr>
      <vt:lpstr>   Logical Design: Light Cone</vt:lpstr>
      <vt:lpstr>   Logical Design: Light Cone</vt:lpstr>
      <vt:lpstr>   Logical Design: Relics &amp; Ornaments</vt:lpstr>
      <vt:lpstr>   Data Sources</vt:lpstr>
      <vt:lpstr>   Data Import</vt:lpstr>
      <vt:lpstr>   Table Presentation</vt:lpstr>
      <vt:lpstr>   Constraint Setting</vt:lpstr>
      <vt:lpstr>   ER generated by workbench</vt:lpstr>
      <vt:lpstr>   Query for Strategy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Lv</dc:creator>
  <cp:lastModifiedBy>風殘</cp:lastModifiedBy>
  <cp:revision>71</cp:revision>
  <dcterms:created xsi:type="dcterms:W3CDTF">2023-12-03T14:59:00Z</dcterms:created>
  <dcterms:modified xsi:type="dcterms:W3CDTF">2023-12-08T03:20:43Z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8950B79E59834A02B5A9901D888AD2A3_12</vt:lpwstr>
  </property>
  <property fmtid="{D5CDD505-2E9C-101B-9397-08002B2CF9AE}" pid="3" name="KSOProductBuildVer">
    <vt:lpwstr>2052-12.1.0.15990</vt:lpwstr>
  </property>
</Properties>
</file>

<file path=docProps/thumbnail.jpeg>
</file>